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" r:id="rId2"/>
    <p:sldId id="264" r:id="rId3"/>
    <p:sldId id="334" r:id="rId4"/>
    <p:sldId id="335" r:id="rId5"/>
    <p:sldId id="336" r:id="rId6"/>
    <p:sldId id="333" r:id="rId7"/>
    <p:sldId id="340" r:id="rId8"/>
    <p:sldId id="341" r:id="rId9"/>
    <p:sldId id="342" r:id="rId10"/>
    <p:sldId id="339" r:id="rId11"/>
    <p:sldId id="332" r:id="rId12"/>
    <p:sldId id="337" r:id="rId13"/>
    <p:sldId id="343" r:id="rId14"/>
    <p:sldId id="344" r:id="rId15"/>
    <p:sldId id="32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90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254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058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078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763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1171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50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010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950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3055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995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AE00AD1-4AF4-46E5-BDBD-8253341EED6A}" type="datetimeFigureOut">
              <a:rPr lang="nl-NL" smtClean="0"/>
              <a:t>6-3-2019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414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Waterwaarden</a:t>
            </a:r>
            <a:r>
              <a:rPr lang="nl-NL" dirty="0"/>
              <a:t> </a:t>
            </a:r>
            <a:r>
              <a:rPr lang="nl-NL" dirty="0" smtClean="0"/>
              <a:t>voor aquaria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GH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Hardheid </a:t>
            </a:r>
            <a:r>
              <a:rPr lang="nl-NL" dirty="0" smtClean="0">
                <a:solidFill>
                  <a:schemeClr val="tx1"/>
                </a:solidFill>
              </a:rPr>
              <a:t>(meet de calcium- en magnesiumwaarden) varieert tussen 8 en 12 °DH</a:t>
            </a:r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KH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Carbonaathardheid (zuurbindende waarde) varieert tussen 6 </a:t>
            </a:r>
            <a:r>
              <a:rPr lang="nl-NL" dirty="0">
                <a:solidFill>
                  <a:schemeClr val="tx1"/>
                </a:solidFill>
              </a:rPr>
              <a:t>en </a:t>
            </a:r>
            <a:r>
              <a:rPr lang="nl-NL" dirty="0" smtClean="0">
                <a:solidFill>
                  <a:schemeClr val="tx1"/>
                </a:solidFill>
              </a:rPr>
              <a:t>8 </a:t>
            </a:r>
            <a:r>
              <a:rPr lang="nl-NL" dirty="0">
                <a:solidFill>
                  <a:schemeClr val="tx1"/>
                </a:solidFill>
              </a:rPr>
              <a:t>°DH</a:t>
            </a:r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PH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Zuurgraad van het water </a:t>
            </a:r>
            <a:r>
              <a:rPr lang="nl-NL" dirty="0">
                <a:solidFill>
                  <a:schemeClr val="tx1"/>
                </a:solidFill>
              </a:rPr>
              <a:t>varieert </a:t>
            </a:r>
            <a:r>
              <a:rPr lang="nl-NL" dirty="0" smtClean="0">
                <a:solidFill>
                  <a:schemeClr val="tx1"/>
                </a:solidFill>
              </a:rPr>
              <a:t>tussen pH 7 en pH 8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NO2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Nitriet gehalte in het water (is in aquaria en vijvers niet aantoonbaar) meer dan o,2 mg/l is TE hoog.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NO3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Nitraat </a:t>
            </a:r>
            <a:r>
              <a:rPr lang="nl-NL" dirty="0">
                <a:solidFill>
                  <a:schemeClr val="tx1"/>
                </a:solidFill>
              </a:rPr>
              <a:t>gehalte in het water </a:t>
            </a:r>
            <a:r>
              <a:rPr lang="nl-NL" dirty="0" smtClean="0">
                <a:solidFill>
                  <a:schemeClr val="tx1"/>
                </a:solidFill>
              </a:rPr>
              <a:t>(voedingsstof voor planten en algen) 0 – 12,5 mg/l is normaal.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CL2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Chloor, mag niet in het aquariumwater zitten.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79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Dierenhandel in Europa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In Europa zijn de bedreigde dier- en plantensoorten tevens in verschillende bijlagen ingedeeld via Europese Verordeningen (Europese wetgeving)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Deze bijlagen komen grotendeels overeen met de CITES appendices.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Bijlage A: Alle CITES-I soorten en sommige CITES II en III soorten</a:t>
            </a:r>
          </a:p>
          <a:p>
            <a:pPr lvl="1"/>
            <a:r>
              <a:rPr lang="nl-NL" dirty="0" err="1" smtClean="0">
                <a:solidFill>
                  <a:schemeClr val="tx1"/>
                </a:solidFill>
              </a:rPr>
              <a:t>Bijalge</a:t>
            </a:r>
            <a:r>
              <a:rPr lang="nl-NL" dirty="0" smtClean="0">
                <a:solidFill>
                  <a:schemeClr val="tx1"/>
                </a:solidFill>
              </a:rPr>
              <a:t> B: CITES II soorten en sommige CITES III soorten</a:t>
            </a:r>
          </a:p>
          <a:p>
            <a:pPr lvl="1"/>
            <a:r>
              <a:rPr lang="nl-NL" dirty="0" err="1" smtClean="0">
                <a:solidFill>
                  <a:schemeClr val="tx1"/>
                </a:solidFill>
              </a:rPr>
              <a:t>Bijalge</a:t>
            </a:r>
            <a:r>
              <a:rPr lang="nl-NL" dirty="0" smtClean="0">
                <a:solidFill>
                  <a:schemeClr val="tx1"/>
                </a:solidFill>
              </a:rPr>
              <a:t> C: CITES III soorten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Bijlage D: sommige CITES III soorten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*Voor alle bijlagen geldt dat EU-lidstaten nog strengere maatregelen kunnen treffen.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Handel </a:t>
            </a:r>
            <a:r>
              <a:rPr lang="nl-NL" dirty="0">
                <a:solidFill>
                  <a:schemeClr val="tx1"/>
                </a:solidFill>
              </a:rPr>
              <a:t>je met een dier dat in bijlage </a:t>
            </a:r>
            <a:r>
              <a:rPr lang="nl-NL" dirty="0" smtClean="0">
                <a:solidFill>
                  <a:schemeClr val="tx1"/>
                </a:solidFill>
              </a:rPr>
              <a:t>A </a:t>
            </a:r>
            <a:r>
              <a:rPr lang="nl-NL" dirty="0">
                <a:solidFill>
                  <a:schemeClr val="tx1"/>
                </a:solidFill>
              </a:rPr>
              <a:t>of </a:t>
            </a:r>
            <a:r>
              <a:rPr lang="nl-NL" dirty="0" smtClean="0">
                <a:solidFill>
                  <a:schemeClr val="tx1"/>
                </a:solidFill>
              </a:rPr>
              <a:t>B </a:t>
            </a:r>
            <a:r>
              <a:rPr lang="nl-NL" dirty="0">
                <a:solidFill>
                  <a:schemeClr val="tx1"/>
                </a:solidFill>
              </a:rPr>
              <a:t>staat dan wordt dit gezien als een commerciële handeling (of je er nu geld mee verdient of niet) en dien je een EU-certificaat nodig te hebben bij het overdragen of kopen van het dier.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5149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CITES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b="1" dirty="0" err="1" smtClean="0">
                <a:solidFill>
                  <a:schemeClr val="tx1"/>
                </a:solidFill>
              </a:rPr>
              <a:t>Convention</a:t>
            </a:r>
            <a:r>
              <a:rPr lang="nl-NL" b="1" dirty="0" smtClean="0">
                <a:solidFill>
                  <a:schemeClr val="tx1"/>
                </a:solidFill>
              </a:rPr>
              <a:t> on International Trade in </a:t>
            </a:r>
            <a:r>
              <a:rPr lang="nl-NL" b="1" dirty="0" err="1" smtClean="0">
                <a:solidFill>
                  <a:schemeClr val="tx1"/>
                </a:solidFill>
              </a:rPr>
              <a:t>Endangered</a:t>
            </a:r>
            <a:r>
              <a:rPr lang="nl-NL" b="1" dirty="0" smtClean="0">
                <a:solidFill>
                  <a:schemeClr val="tx1"/>
                </a:solidFill>
              </a:rPr>
              <a:t> Species of wild fauna </a:t>
            </a:r>
            <a:r>
              <a:rPr lang="nl-NL" b="1" dirty="0" err="1" smtClean="0">
                <a:solidFill>
                  <a:schemeClr val="tx1"/>
                </a:solidFill>
              </a:rPr>
              <a:t>and</a:t>
            </a:r>
            <a:r>
              <a:rPr lang="nl-NL" b="1" dirty="0" smtClean="0">
                <a:solidFill>
                  <a:schemeClr val="tx1"/>
                </a:solidFill>
              </a:rPr>
              <a:t> flora.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Internationale overeenkomst tussen landen, waarin afspraken staan over de internationale handel van bedreigde dier- en plantensoorten. 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Ruim 35.000 soorten zijn bij CITES aangewezen als beschermde dier- of plantensoort. </a:t>
            </a:r>
            <a:r>
              <a:rPr lang="nl-NL" b="1" dirty="0" smtClean="0">
                <a:solidFill>
                  <a:schemeClr val="tx1"/>
                </a:solidFill>
              </a:rPr>
              <a:t>58oo hiervan zijn diersoorten. </a:t>
            </a:r>
          </a:p>
          <a:p>
            <a:endParaRPr lang="nl-NL" b="1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Binnen deze overeenkomst is er een onderverdeling gemaakt in het beschermingsniveau voor bepaalde dieren. (Appendix I, II en III). </a:t>
            </a:r>
          </a:p>
          <a:p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3074" name="Picture 2" descr="Afbeeldingsresultaat voor CI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6697" y="261575"/>
            <a:ext cx="2445930" cy="1834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47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Zoek eens uit of de volgende diersoorten zijn opgenomen in de CITES lijst: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284861"/>
              </p:ext>
            </p:extLst>
          </p:nvPr>
        </p:nvGraphicFramePr>
        <p:xfrm>
          <a:off x="1431106" y="2598813"/>
          <a:ext cx="9584764" cy="3749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2382">
                  <a:extLst>
                    <a:ext uri="{9D8B030D-6E8A-4147-A177-3AD203B41FA5}">
                      <a16:colId xmlns:a16="http://schemas.microsoft.com/office/drawing/2014/main" val="479799341"/>
                    </a:ext>
                  </a:extLst>
                </a:gridCol>
                <a:gridCol w="4792382">
                  <a:extLst>
                    <a:ext uri="{9D8B030D-6E8A-4147-A177-3AD203B41FA5}">
                      <a16:colId xmlns:a16="http://schemas.microsoft.com/office/drawing/2014/main" val="2824003696"/>
                    </a:ext>
                  </a:extLst>
                </a:gridCol>
              </a:tblGrid>
              <a:tr h="528013">
                <a:tc>
                  <a:txBody>
                    <a:bodyPr/>
                    <a:lstStyle/>
                    <a:p>
                      <a:r>
                        <a:rPr lang="nl-NL" dirty="0" smtClean="0"/>
                        <a:t>Diersoort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Wel</a:t>
                      </a:r>
                      <a:r>
                        <a:rPr lang="nl-NL" baseline="0" dirty="0" smtClean="0"/>
                        <a:t> of niet in de CITES lijst en welke bijlage?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604773"/>
                  </a:ext>
                </a:extLst>
              </a:tr>
              <a:tr h="463560">
                <a:tc>
                  <a:txBody>
                    <a:bodyPr/>
                    <a:lstStyle/>
                    <a:p>
                      <a:r>
                        <a:rPr lang="nl-NL" b="0" dirty="0" err="1" smtClean="0"/>
                        <a:t>Tuatura</a:t>
                      </a:r>
                      <a:r>
                        <a:rPr lang="nl-NL" b="0" dirty="0" smtClean="0"/>
                        <a:t> (</a:t>
                      </a:r>
                      <a:r>
                        <a:rPr lang="nl-NL" sz="18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Sphenodon</a:t>
                      </a:r>
                      <a:r>
                        <a:rPr lang="nl-NL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)</a:t>
                      </a:r>
                      <a:endParaRPr lang="nl-N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Bijlage A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497155"/>
                  </a:ext>
                </a:extLst>
              </a:tr>
              <a:tr h="475971">
                <a:tc>
                  <a:txBody>
                    <a:bodyPr/>
                    <a:lstStyle/>
                    <a:p>
                      <a:r>
                        <a:rPr lang="nl-NL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Gewone</a:t>
                      </a:r>
                      <a:r>
                        <a:rPr lang="nl-NL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kameleon (</a:t>
                      </a:r>
                      <a:r>
                        <a:rPr lang="nl-NL" sz="1800" b="0" i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Chamaeleo</a:t>
                      </a:r>
                      <a:r>
                        <a:rPr lang="nl-NL" sz="18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l-NL" sz="1800" b="0" i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chamaelon</a:t>
                      </a:r>
                      <a:r>
                        <a:rPr lang="nl-NL" sz="1800" b="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nl-NL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Bijlage A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14042"/>
                  </a:ext>
                </a:extLst>
              </a:tr>
              <a:tr h="420329">
                <a:tc>
                  <a:txBody>
                    <a:bodyPr/>
                    <a:lstStyle/>
                    <a:p>
                      <a:r>
                        <a:rPr lang="nl-NL" dirty="0" smtClean="0"/>
                        <a:t>Boa’s (</a:t>
                      </a:r>
                      <a:r>
                        <a:rPr lang="nl-NL" i="1" dirty="0" err="1" smtClean="0"/>
                        <a:t>Boidae</a:t>
                      </a:r>
                      <a:r>
                        <a:rPr lang="nl-NL" i="1" dirty="0" smtClean="0"/>
                        <a:t> </a:t>
                      </a:r>
                      <a:r>
                        <a:rPr lang="nl-NL" i="1" dirty="0" err="1" smtClean="0"/>
                        <a:t>spp</a:t>
                      </a:r>
                      <a:r>
                        <a:rPr lang="nl-NL" dirty="0" smtClean="0"/>
                        <a:t>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Bijlage B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65750"/>
                  </a:ext>
                </a:extLst>
              </a:tr>
              <a:tr h="528013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Phython</a:t>
                      </a:r>
                      <a:r>
                        <a:rPr lang="nl-NL" baseline="0" dirty="0" smtClean="0"/>
                        <a:t> (</a:t>
                      </a:r>
                      <a:r>
                        <a:rPr lang="nl-NL" i="1" dirty="0" err="1" smtClean="0"/>
                        <a:t>Pythonidae</a:t>
                      </a:r>
                      <a:r>
                        <a:rPr lang="nl-NL" i="1" dirty="0" smtClean="0"/>
                        <a:t> </a:t>
                      </a:r>
                      <a:r>
                        <a:rPr lang="nl-NL" i="1" dirty="0" err="1" smtClean="0"/>
                        <a:t>spp</a:t>
                      </a:r>
                      <a:r>
                        <a:rPr lang="nl-NL" i="1" dirty="0" smtClean="0"/>
                        <a:t>. )</a:t>
                      </a:r>
                      <a:endParaRPr lang="nl-NL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Bijlage</a:t>
                      </a:r>
                      <a:r>
                        <a:rPr lang="nl-NL" baseline="0" dirty="0" smtClean="0"/>
                        <a:t> B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052928"/>
                  </a:ext>
                </a:extLst>
              </a:tr>
              <a:tr h="468165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Lanschildpad</a:t>
                      </a:r>
                      <a:r>
                        <a:rPr lang="nl-NL" i="1" dirty="0" smtClean="0"/>
                        <a:t> (Testudinidae </a:t>
                      </a:r>
                      <a:r>
                        <a:rPr lang="nl-NL" i="1" dirty="0" err="1" smtClean="0"/>
                        <a:t>spp</a:t>
                      </a:r>
                      <a:r>
                        <a:rPr lang="nl-NL" i="1" dirty="0" smtClean="0"/>
                        <a:t>)</a:t>
                      </a:r>
                      <a:endParaRPr lang="nl-NL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Bijlage</a:t>
                      </a:r>
                      <a:r>
                        <a:rPr lang="nl-NL" baseline="0" dirty="0" smtClean="0"/>
                        <a:t> B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117159"/>
                  </a:ext>
                </a:extLst>
              </a:tr>
              <a:tr h="420329">
                <a:tc>
                  <a:txBody>
                    <a:bodyPr/>
                    <a:lstStyle/>
                    <a:p>
                      <a:r>
                        <a:rPr lang="nl-NL" dirty="0" smtClean="0"/>
                        <a:t>Koi-Karper (</a:t>
                      </a:r>
                      <a:r>
                        <a:rPr lang="nl-NL" sz="18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Cyprinus</a:t>
                      </a:r>
                      <a:r>
                        <a:rPr lang="nl-NL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l-NL" sz="18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carpio</a:t>
                      </a:r>
                      <a:r>
                        <a:rPr lang="nl-NL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l-NL" sz="18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carpio</a:t>
                      </a:r>
                      <a:r>
                        <a:rPr lang="nl-NL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Niet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003427"/>
                  </a:ext>
                </a:extLst>
              </a:tr>
              <a:tr h="445355">
                <a:tc>
                  <a:txBody>
                    <a:bodyPr/>
                    <a:lstStyle/>
                    <a:p>
                      <a:r>
                        <a:rPr lang="nl-NL" dirty="0" smtClean="0"/>
                        <a:t>Vogelspin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i="1" baseline="0" dirty="0" smtClean="0"/>
                        <a:t>(</a:t>
                      </a:r>
                      <a:r>
                        <a:rPr lang="nl-NL" i="1" dirty="0" err="1" smtClean="0"/>
                        <a:t>Brachypelma</a:t>
                      </a:r>
                      <a:r>
                        <a:rPr lang="nl-NL" i="1" dirty="0" smtClean="0"/>
                        <a:t> </a:t>
                      </a:r>
                      <a:r>
                        <a:rPr lang="nl-NL" i="1" dirty="0" err="1" smtClean="0"/>
                        <a:t>spp</a:t>
                      </a:r>
                      <a:r>
                        <a:rPr lang="nl-NL" i="1" dirty="0" smtClean="0"/>
                        <a:t>.)</a:t>
                      </a:r>
                      <a:endParaRPr lang="nl-NL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Bijlage B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704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30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CITES bijlagen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1143000" y="2057399"/>
            <a:ext cx="9872871" cy="4382589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CITES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Bijlage I: Zeer bedreigde soorten en handel in deze soorten is niet toegestaan (tenzij die niet voor commerciële doeleinden is, bv wetenschappelijk onderzoek).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Bijlage II: Soorten die nu nog niet zozeer bedreigd zijn, maar dit kunnen worden wanneer de handel niet goed gecontroleerd wordt.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Bijlage III: </a:t>
            </a:r>
            <a:r>
              <a:rPr lang="nl-NL" dirty="0">
                <a:solidFill>
                  <a:schemeClr val="tx1"/>
                </a:solidFill>
              </a:rPr>
              <a:t>S</a:t>
            </a:r>
            <a:r>
              <a:rPr lang="nl-NL" dirty="0" smtClean="0">
                <a:solidFill>
                  <a:schemeClr val="tx1"/>
                </a:solidFill>
              </a:rPr>
              <a:t>oorten </a:t>
            </a:r>
            <a:r>
              <a:rPr lang="nl-NL" dirty="0">
                <a:solidFill>
                  <a:schemeClr val="tx1"/>
                </a:solidFill>
              </a:rPr>
              <a:t>die zijn opgenomen op verzoek van een partij die de handel in de soort al </a:t>
            </a:r>
            <a:r>
              <a:rPr lang="nl-NL" dirty="0" smtClean="0">
                <a:solidFill>
                  <a:schemeClr val="tx1"/>
                </a:solidFill>
              </a:rPr>
              <a:t>reguleert, medewerking </a:t>
            </a:r>
            <a:r>
              <a:rPr lang="nl-NL" dirty="0">
                <a:solidFill>
                  <a:schemeClr val="tx1"/>
                </a:solidFill>
              </a:rPr>
              <a:t>van andere landen nodig heeft om niet-duurzame of illegale exploitatie te voorkomen</a:t>
            </a:r>
            <a:endParaRPr lang="nl-NL" dirty="0" smtClean="0">
              <a:solidFill>
                <a:schemeClr val="tx1"/>
              </a:solidFill>
            </a:endParaRPr>
          </a:p>
          <a:p>
            <a:pPr lvl="1"/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1026" name="Picture 2" descr="Afbeeldingsresultaat voor grote pan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7175" y="4773589"/>
            <a:ext cx="2221864" cy="166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beeldingsresultaat voor twee vinger luiaar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7559" y="4773588"/>
            <a:ext cx="2171219" cy="166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Gerelateerde afbeeld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5888" y="4773588"/>
            <a:ext cx="1694821" cy="1694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fbeeldingsresultaat voor CITE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502" y="384653"/>
            <a:ext cx="3154342" cy="1806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54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Europese </a:t>
            </a:r>
            <a:r>
              <a:rPr lang="nl-NL" dirty="0"/>
              <a:t>wet </a:t>
            </a:r>
            <a:r>
              <a:rPr lang="nl-NL" dirty="0" smtClean="0"/>
              <a:t>dierenhandel bijlagen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Europese verordening dierenhandel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Bijlage A: met uitsterven bedreigde soorten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Bijlage B: soorten die zouden uitsterven als de handel niet beperkt zou worden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Bijlage C: soorten die in bepaalde landen worden beschermd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Bijlage D: deze soorten zijn niet door CITES beschermd, maar de handel wordt wel geregistreerd. Het gaat om soorten waarvan Europa vindt dat ze mogelijk bedreigd raken.</a:t>
            </a:r>
          </a:p>
          <a:p>
            <a:endParaRPr lang="nl-NL" dirty="0"/>
          </a:p>
        </p:txBody>
      </p:sp>
      <p:pic>
        <p:nvPicPr>
          <p:cNvPr id="2050" name="Picture 2" descr="Afbeeldingsresultaat voor illegal animal tra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051" y="4412240"/>
            <a:ext cx="6580515" cy="2115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908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Volgende week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</a:pPr>
            <a:r>
              <a:rPr lang="nl-NL" sz="2400" dirty="0">
                <a:solidFill>
                  <a:schemeClr val="tx1"/>
                </a:solidFill>
              </a:rPr>
              <a:t>Ethiek rondom dierenwelzijn van herpeten, geleedpotigen en vissen</a:t>
            </a:r>
            <a:r>
              <a:rPr lang="nl-NL" sz="2400">
                <a:solidFill>
                  <a:schemeClr val="tx1"/>
                </a:solidFill>
              </a:rPr>
              <a:t>. </a:t>
            </a:r>
            <a:endParaRPr lang="nl-NL" sz="2400" smtClean="0">
              <a:solidFill>
                <a:schemeClr val="tx1"/>
              </a:solidFill>
            </a:endParaRPr>
          </a:p>
          <a:p>
            <a:pPr>
              <a:lnSpc>
                <a:spcPct val="107000"/>
              </a:lnSpc>
            </a:pPr>
            <a:r>
              <a:rPr lang="nl-NL" sz="2400" smtClean="0">
                <a:solidFill>
                  <a:schemeClr val="tx1"/>
                </a:solidFill>
              </a:rPr>
              <a:t>Herhalen </a:t>
            </a:r>
            <a:r>
              <a:rPr lang="nl-NL" sz="2400" dirty="0">
                <a:solidFill>
                  <a:schemeClr val="tx1"/>
                </a:solidFill>
              </a:rPr>
              <a:t>voor de toets. </a:t>
            </a:r>
            <a:endParaRPr lang="nl-NL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34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Deze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  <a:latin typeface="+mj-lt"/>
              </a:rPr>
              <a:t>Wetgeving </a:t>
            </a:r>
            <a:r>
              <a:rPr lang="nl-NL" dirty="0">
                <a:solidFill>
                  <a:schemeClr val="tx1"/>
                </a:solidFill>
                <a:latin typeface="+mj-lt"/>
              </a:rPr>
              <a:t>herpeten en vissen. Kijkend naar Wet dieren, Besluit houders van Dieren en CITES. </a:t>
            </a:r>
            <a:endParaRPr lang="nl-NL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nl-NL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nl-NL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/>
            <a:endParaRPr lang="nl-NL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pPr lvl="1"/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12290" name="Picture 2" descr="Afbeeldingsresultaat voor terrariu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66"/>
          <a:stretch/>
        </p:blipFill>
        <p:spPr bwMode="auto">
          <a:xfrm>
            <a:off x="390707" y="3922173"/>
            <a:ext cx="2744379" cy="2637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Gerelateerde afbeeldi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84" b="8196"/>
          <a:stretch/>
        </p:blipFill>
        <p:spPr bwMode="auto">
          <a:xfrm>
            <a:off x="8621486" y="3922173"/>
            <a:ext cx="3146678" cy="2701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52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Wetgeving in Nederland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u="sng" dirty="0" smtClean="0">
                <a:solidFill>
                  <a:schemeClr val="tx1"/>
                </a:solidFill>
              </a:rPr>
              <a:t>In Nederland zijn er meerdere wetten van kracht met betrekking tot dieren.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De </a:t>
            </a:r>
            <a:r>
              <a:rPr lang="nl-NL" b="1" dirty="0" smtClean="0">
                <a:solidFill>
                  <a:schemeClr val="tx1"/>
                </a:solidFill>
              </a:rPr>
              <a:t>Wet Natuurbescherming </a:t>
            </a:r>
            <a:r>
              <a:rPr lang="nl-NL" dirty="0" smtClean="0">
                <a:solidFill>
                  <a:schemeClr val="tx1"/>
                </a:solidFill>
              </a:rPr>
              <a:t>regelt onder andere dat veel inheemse diersoorten niet uit het wild gevangen mogen worden en niet zomaar gehouden mogen worden.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De </a:t>
            </a:r>
            <a:r>
              <a:rPr lang="nl-NL" b="1" dirty="0" smtClean="0">
                <a:solidFill>
                  <a:schemeClr val="tx1"/>
                </a:solidFill>
              </a:rPr>
              <a:t>Wet Dieren </a:t>
            </a:r>
            <a:r>
              <a:rPr lang="nl-NL" dirty="0" smtClean="0">
                <a:solidFill>
                  <a:schemeClr val="tx1"/>
                </a:solidFill>
              </a:rPr>
              <a:t>geeft </a:t>
            </a:r>
            <a:r>
              <a:rPr lang="nl-NL" dirty="0">
                <a:solidFill>
                  <a:schemeClr val="tx1"/>
                </a:solidFill>
              </a:rPr>
              <a:t>regels die in hoofdzaak gehouden dieren betreffen. Ook worden dieren beschermd die niet worden gehouden, </a:t>
            </a:r>
            <a:r>
              <a:rPr lang="nl-NL" dirty="0" smtClean="0">
                <a:solidFill>
                  <a:schemeClr val="tx1"/>
                </a:solidFill>
              </a:rPr>
              <a:t>bv in het verbod </a:t>
            </a:r>
            <a:r>
              <a:rPr lang="nl-NL" dirty="0">
                <a:solidFill>
                  <a:schemeClr val="tx1"/>
                </a:solidFill>
              </a:rPr>
              <a:t>op </a:t>
            </a:r>
            <a:r>
              <a:rPr lang="nl-NL" dirty="0" smtClean="0">
                <a:solidFill>
                  <a:schemeClr val="tx1"/>
                </a:solidFill>
              </a:rPr>
              <a:t>dierenmishandeling</a:t>
            </a:r>
            <a:r>
              <a:rPr lang="nl-NL" dirty="0" smtClean="0"/>
              <a:t>.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r>
              <a:rPr lang="nl-NL" u="sng" dirty="0" smtClean="0">
                <a:solidFill>
                  <a:schemeClr val="tx1"/>
                </a:solidFill>
              </a:rPr>
              <a:t>In deze wetten zijn NL besluiten opgenomen, maar zijn ook Europese regels opgenomen.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Zo valt het </a:t>
            </a:r>
            <a:r>
              <a:rPr lang="nl-NL" b="1" dirty="0" smtClean="0">
                <a:solidFill>
                  <a:schemeClr val="tx1"/>
                </a:solidFill>
              </a:rPr>
              <a:t>besluit Houders van dieren </a:t>
            </a:r>
            <a:r>
              <a:rPr lang="nl-NL" dirty="0" smtClean="0">
                <a:solidFill>
                  <a:schemeClr val="tx1"/>
                </a:solidFill>
              </a:rPr>
              <a:t>onder de Wet dieren en staan hier de </a:t>
            </a:r>
            <a:r>
              <a:rPr lang="nl-NL" dirty="0">
                <a:solidFill>
                  <a:schemeClr val="tx1"/>
                </a:solidFill>
              </a:rPr>
              <a:t>algemene regels voor het houden en verzorgen van alle dieren én specifieke regels voor productiedieren. </a:t>
            </a:r>
            <a:endParaRPr lang="nl-NL" dirty="0" smtClean="0">
              <a:solidFill>
                <a:schemeClr val="tx1"/>
              </a:solidFill>
            </a:endParaRP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En zo worden </a:t>
            </a:r>
            <a:r>
              <a:rPr lang="nl-NL" dirty="0" err="1" smtClean="0">
                <a:solidFill>
                  <a:schemeClr val="tx1"/>
                </a:solidFill>
              </a:rPr>
              <a:t>worden</a:t>
            </a:r>
            <a:r>
              <a:rPr lang="nl-NL" dirty="0" smtClean="0">
                <a:solidFill>
                  <a:schemeClr val="tx1"/>
                </a:solidFill>
              </a:rPr>
              <a:t> de </a:t>
            </a:r>
            <a:r>
              <a:rPr lang="nl-NL" b="1" dirty="0" smtClean="0">
                <a:solidFill>
                  <a:schemeClr val="tx1"/>
                </a:solidFill>
              </a:rPr>
              <a:t>CITES overeenkomst </a:t>
            </a:r>
            <a:r>
              <a:rPr lang="nl-NL" dirty="0" smtClean="0">
                <a:solidFill>
                  <a:schemeClr val="tx1"/>
                </a:solidFill>
              </a:rPr>
              <a:t>en de </a:t>
            </a:r>
            <a:r>
              <a:rPr lang="nl-NL" b="1" dirty="0" smtClean="0">
                <a:solidFill>
                  <a:schemeClr val="tx1"/>
                </a:solidFill>
              </a:rPr>
              <a:t>EU-</a:t>
            </a:r>
            <a:r>
              <a:rPr lang="nl-NL" b="1" dirty="0" err="1" smtClean="0">
                <a:solidFill>
                  <a:schemeClr val="tx1"/>
                </a:solidFill>
              </a:rPr>
              <a:t>verorderingen</a:t>
            </a:r>
            <a:r>
              <a:rPr lang="nl-NL" b="1" dirty="0" smtClean="0">
                <a:solidFill>
                  <a:schemeClr val="tx1"/>
                </a:solidFill>
              </a:rPr>
              <a:t> </a:t>
            </a:r>
            <a:r>
              <a:rPr lang="nl-NL" dirty="0" smtClean="0">
                <a:solidFill>
                  <a:schemeClr val="tx1"/>
                </a:solidFill>
              </a:rPr>
              <a:t>binnen de Wet Natuurbescherming geregeld.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Tot slot kent Nederland een </a:t>
            </a:r>
            <a:r>
              <a:rPr lang="nl-NL" b="1" dirty="0" smtClean="0">
                <a:solidFill>
                  <a:schemeClr val="tx1"/>
                </a:solidFill>
              </a:rPr>
              <a:t>positieflijst</a:t>
            </a:r>
            <a:r>
              <a:rPr lang="nl-NL" dirty="0" smtClean="0">
                <a:solidFill>
                  <a:schemeClr val="tx1"/>
                </a:solidFill>
              </a:rPr>
              <a:t>, waarin staat aangegeven welke dieren in Nederland gehouden en verhandeld mogen worden. 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88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Besluit houders van dieren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In het besluit houders van dieren zijn alle regels opgenomen rondom gehouden dieren. Zo staan hier regels in over: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Dieren die voor landbouwdoeleinden worden gehouden.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Dieren die niet voor landbouwdoeleinden worden gehouden (onze reptielen enz.)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Dieren die voor vertoning gehouden worden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Doden van dieren voor dierlijke producten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Enzovoort. 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97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Zoek het besluit houders van dieren eens op.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Bekijk eens waar de verschillende hoofdstukken over gaan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Ga naar hoofdstuk 3.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Zoek eens op waar de informatie specifiek over reptielen (en vissen) staat.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Inderdaad nergens te vinden.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De wetgeving in Nederland is momenteel zo dat deze algemene bepalingen heeft vastgesteld die voor álle diergroepen van toepassing zijn. Maar vaak zijn er geen specifieke regels, alleen richtlijnen. 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37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Positieflijst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In Nederland hebben wij wetgeving over welke dieren als huisdier gehouden mogen worden.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De dieren die daarop staan mogen worden gehouden, alle overige dieren niet of alleen met een speciale vergunning (bv dierentuinen).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Als eerste is zo’n positieflijst opgesteld voor zoogdieren. Er komen straks ook positieflijsten voor andere diergroepen, zoals voor reptielen en vogels. </a:t>
            </a:r>
          </a:p>
          <a:p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67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Invasieve soorten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Uitheemse soorten (exoten) die zich buiten hun natuurlijke verspreidingsgebied hebben gevestigd en hier door menselijk handelen terecht zijn gekomen.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De meeste invasieve soorten veroorzaken schade aan de gevestigde natuur.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 </a:t>
            </a:r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Daarnaast kunnen se ook inheemse soorten verdringen, opeten, infecteren of zich ermee vermengen en ecosystemen veranderen. 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25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323" y="518159"/>
            <a:ext cx="11224512" cy="5895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83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Zoek eens uit welke invasieve herpeten en vissen we hier in Nederland kennen.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NVWA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RAVON</a:t>
            </a:r>
          </a:p>
          <a:p>
            <a:r>
              <a:rPr lang="nl-NL" smtClean="0">
                <a:solidFill>
                  <a:schemeClr val="tx1"/>
                </a:solidFill>
              </a:rPr>
              <a:t>Agentschap voor natuur en bos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01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1779</TotalTime>
  <Words>956</Words>
  <Application>Microsoft Office PowerPoint</Application>
  <PresentationFormat>Breedbeeld</PresentationFormat>
  <Paragraphs>111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Calibri</vt:lpstr>
      <vt:lpstr>Corbel</vt:lpstr>
      <vt:lpstr>Times New Roman</vt:lpstr>
      <vt:lpstr>Basis</vt:lpstr>
      <vt:lpstr>Waterwaarden voor aquaria</vt:lpstr>
      <vt:lpstr>Deze les</vt:lpstr>
      <vt:lpstr>Wetgeving in Nederland</vt:lpstr>
      <vt:lpstr>Besluit houders van dieren</vt:lpstr>
      <vt:lpstr>Opdracht</vt:lpstr>
      <vt:lpstr>Positieflijst</vt:lpstr>
      <vt:lpstr>Invasieve soorten</vt:lpstr>
      <vt:lpstr>PowerPoint-presentatie</vt:lpstr>
      <vt:lpstr>Opdracht</vt:lpstr>
      <vt:lpstr>Dierenhandel in Europa</vt:lpstr>
      <vt:lpstr>CITES</vt:lpstr>
      <vt:lpstr>Opdracht</vt:lpstr>
      <vt:lpstr>CITES bijlagen</vt:lpstr>
      <vt:lpstr>Europese wet dierenhandel bijlagen</vt:lpstr>
      <vt:lpstr>Volgende week 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Huisvesting en Hygiëne</dc:title>
  <dc:creator>Kimberley Borgerink</dc:creator>
  <cp:lastModifiedBy>Joyce Vonk</cp:lastModifiedBy>
  <cp:revision>127</cp:revision>
  <dcterms:created xsi:type="dcterms:W3CDTF">2017-08-29T13:33:23Z</dcterms:created>
  <dcterms:modified xsi:type="dcterms:W3CDTF">2019-03-06T20:12:31Z</dcterms:modified>
</cp:coreProperties>
</file>